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9" autoAdjust="0"/>
  </p:normalViewPr>
  <p:slideViewPr>
    <p:cSldViewPr>
      <p:cViewPr varScale="1">
        <p:scale>
          <a:sx n="105" d="100"/>
          <a:sy n="105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23602B-F3CA-4782-B05D-140832287DD9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DC4D17-47B5-4785-8F24-DB9FF9434A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646" y="4462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без мусора: ноль отходов</a:t>
            </a:r>
            <a:r>
              <a:rPr lang="ru-RU" sz="4400" b="1" dirty="0" smtClean="0"/>
              <a:t>.</a:t>
            </a:r>
          </a:p>
          <a:p>
            <a:pPr algn="ctr"/>
            <a:r>
              <a:rPr lang="ru-RU" dirty="0" smtClean="0"/>
              <a:t>Город Саранск, </a:t>
            </a:r>
            <a:r>
              <a:rPr lang="ru-RU" dirty="0"/>
              <a:t>Р</a:t>
            </a:r>
            <a:r>
              <a:rPr lang="ru-RU" dirty="0" smtClean="0"/>
              <a:t>еспублика  Мордовия, СОШ «</a:t>
            </a:r>
            <a:r>
              <a:rPr lang="ru-RU" dirty="0" err="1" smtClean="0"/>
              <a:t>Луховский</a:t>
            </a:r>
            <a:r>
              <a:rPr lang="ru-RU" dirty="0" smtClean="0"/>
              <a:t> лицей».</a:t>
            </a:r>
          </a:p>
          <a:p>
            <a:pPr algn="ctr"/>
            <a:r>
              <a:rPr lang="ru-RU" dirty="0" smtClean="0"/>
              <a:t>Творческое объединение «Занимательная экология», 4 класс.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665"/>
            <a:ext cx="9144000" cy="552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2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9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6"/>
                </a:solidFill>
              </a:rPr>
              <a:t>Что мы  может сделать для чистоты родного города</a:t>
            </a:r>
            <a:r>
              <a:rPr lang="ru-RU" alt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✔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покупать больше, чем может понадобиться !</a:t>
            </a:r>
          </a:p>
          <a:p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✔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Одежду, которую ты уже не носишь, можно отдать нуждающимся !</a:t>
            </a:r>
          </a:p>
          <a:p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✔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выбрасывать старые игрушки, книги, они могут кому то понадобиться !</a:t>
            </a:r>
          </a:p>
          <a:p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✔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выкидывать жестяные консервные банки вымой их и сомни !</a:t>
            </a:r>
          </a:p>
          <a:p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✔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Старайся аккуратно обращаться со стеклянной тарой, которую можно сдать !</a:t>
            </a:r>
          </a:p>
          <a:p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✔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Почини и исправь вещь вместо того, чтобы выбрасывать!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✔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мусорить ! Не сорить !</a:t>
            </a:r>
          </a:p>
          <a:p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✔  Сортировать бытовые отходы !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9218" name="Picture 2" descr="Картинки по запросу я люблю саран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168352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661248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/>
                </a:solidFill>
              </a:rPr>
              <a:t>Люби свой город!</a:t>
            </a:r>
            <a:endParaRPr lang="ru-RU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Причины увеличения количества мусора</a:t>
            </a:r>
            <a:endParaRPr lang="ru-RU" sz="3200" dirty="0"/>
          </a:p>
        </p:txBody>
      </p:sp>
      <p:pic>
        <p:nvPicPr>
          <p:cNvPr id="6" name="Picture 2" descr="E:\бутылки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3" b="93182" l="9877" r="89815">
                        <a14:foregroundMark x1="48148" y1="12273" x2="54012" y2="11364"/>
                        <a14:foregroundMark x1="84877" y1="27500" x2="86111" y2="58864"/>
                        <a14:foregroundMark x1="56173" y1="11591" x2="45679" y2="1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6563" y="485964"/>
            <a:ext cx="23574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упаковка глазированных сырков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8" b="93578" l="1306" r="92537">
                        <a14:foregroundMark x1="20709" y1="15413" x2="8955" y2="24404"/>
                        <a14:foregroundMark x1="70522" y1="26239" x2="84701" y2="29725"/>
                        <a14:foregroundMark x1="83769" y1="30459" x2="84701" y2="39633"/>
                        <a14:foregroundMark x1="80224" y1="41835" x2="85821" y2="39633"/>
                        <a14:foregroundMark x1="92351" y1="53578" x2="89552" y2="63853"/>
                        <a14:foregroundMark x1="34142" y1="25688" x2="34142" y2="25688"/>
                        <a14:foregroundMark x1="38806" y1="6606" x2="46828" y2="1651"/>
                        <a14:foregroundMark x1="50746" y1="4037" x2="57836" y2="8257"/>
                        <a14:foregroundMark x1="50933" y1="13211" x2="56903" y2="9541"/>
                        <a14:foregroundMark x1="49254" y1="62385" x2="81903" y2="71009"/>
                        <a14:foregroundMark x1="85261" y1="68073" x2="85261" y2="66606"/>
                        <a14:foregroundMark x1="69030" y1="77982" x2="63246" y2="87523"/>
                        <a14:foregroundMark x1="63246" y1="86972" x2="59701" y2="93394"/>
                        <a14:foregroundMark x1="16791" y1="69358" x2="58582" y2="93578"/>
                        <a14:foregroundMark x1="16604" y1="69908" x2="12500" y2="65872"/>
                        <a14:foregroundMark x1="40299" y1="24954" x2="56716" y2="18532"/>
                        <a14:foregroundMark x1="59142" y1="8807" x2="57276" y2="17982"/>
                        <a14:foregroundMark x1="84701" y1="71376" x2="92537" y2="62202"/>
                        <a14:foregroundMark x1="51306" y1="66422" x2="69963" y2="77248"/>
                        <a14:backgroundMark x1="7090" y1="26606" x2="18470" y2="41284"/>
                        <a14:backgroundMark x1="19590" y1="43853" x2="26679" y2="41835"/>
                        <a14:backgroundMark x1="27239" y1="42202" x2="30037" y2="35413"/>
                        <a14:backgroundMark x1="84515" y1="75596" x2="49813" y2="6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62" y="3578198"/>
            <a:ext cx="3139803" cy="31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целлофановая упаковка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36614"/>
            <a:ext cx="4608512" cy="27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908720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✔  </a:t>
            </a:r>
            <a:r>
              <a:rPr lang="ru-RU" b="1" dirty="0" smtClean="0"/>
              <a:t>рост производства упаковочных материалов                                 одноразового использования;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✔ </a:t>
            </a:r>
            <a:r>
              <a:rPr lang="ru-RU" altLang="ru-RU" b="1" dirty="0" smtClean="0"/>
              <a:t>для лучшей транспортировки продуктам питания и другой продукции понадобилась одноразовая упаковка;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✔ повышение уровня жизни, позволяющее пригодные к использованию вещи заменять новыми.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35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CC0000"/>
                </a:solidFill>
              </a:rPr>
              <a:t>Что такое отходы?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8"/>
            <a:ext cx="7611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FF0000"/>
                </a:solidFill>
              </a:rPr>
              <a:t>Отходы</a:t>
            </a:r>
            <a:r>
              <a:rPr lang="ru-RU" altLang="ru-RU" sz="2000" dirty="0" smtClean="0"/>
              <a:t> - вещества, признанные непригодными для дальнейшего использования в рамках имеющихся технологий, или после бытового использования продукции.</a:t>
            </a:r>
            <a:endParaRPr lang="ru-RU" alt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9167" y="2348880"/>
            <a:ext cx="79928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CC0000"/>
                </a:solidFill>
              </a:rPr>
              <a:t>ОСНОВНЫЕ ВИДЫ ОТХОДОВ:</a:t>
            </a:r>
          </a:p>
          <a:p>
            <a:pPr algn="ctr">
              <a:spcBef>
                <a:spcPct val="50000"/>
              </a:spcBef>
            </a:pPr>
            <a:endParaRPr lang="ru-RU" altLang="ru-RU" b="1" dirty="0" smtClean="0">
              <a:solidFill>
                <a:srgbClr val="CC0000"/>
              </a:solidFill>
            </a:endParaRPr>
          </a:p>
          <a:p>
            <a:pPr>
              <a:buFontTx/>
              <a:buChar char="•"/>
            </a:pPr>
            <a:r>
              <a:rPr lang="ru-RU" altLang="ru-RU" b="1" dirty="0" smtClean="0"/>
              <a:t>бытовые (коммунальные); </a:t>
            </a:r>
          </a:p>
          <a:p>
            <a:pPr>
              <a:buFontTx/>
              <a:buChar char="•"/>
            </a:pPr>
            <a:r>
              <a:rPr lang="ru-RU" altLang="ru-RU" b="1" dirty="0" smtClean="0"/>
              <a:t>промышленные (отходы производства); </a:t>
            </a:r>
          </a:p>
          <a:p>
            <a:pPr>
              <a:buFontTx/>
              <a:buChar char="•"/>
            </a:pPr>
            <a:r>
              <a:rPr lang="ru-RU" altLang="ru-RU" b="1" dirty="0" smtClean="0"/>
              <a:t>опасные (токсичные); </a:t>
            </a:r>
          </a:p>
          <a:p>
            <a:pPr>
              <a:buFontTx/>
              <a:buChar char="•"/>
            </a:pPr>
            <a:r>
              <a:rPr lang="ru-RU" altLang="ru-RU" b="1" dirty="0" smtClean="0"/>
              <a:t>радиоактивные 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бытовые отх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96" y="2905678"/>
            <a:ext cx="26244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ромышленные отх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18478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радиоактивные отход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04924"/>
            <a:ext cx="2510664" cy="19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токсичные отхо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437112"/>
            <a:ext cx="2773179" cy="195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i="1" dirty="0" smtClean="0"/>
              <a:t>Проблема </a:t>
            </a:r>
            <a:r>
              <a:rPr lang="ru-RU" altLang="ru-RU" b="1" i="1" dirty="0" smtClean="0">
                <a:solidFill>
                  <a:srgbClr val="FF0000"/>
                </a:solidFill>
              </a:rPr>
              <a:t>отходов</a:t>
            </a:r>
            <a:r>
              <a:rPr lang="ru-RU" altLang="ru-RU" b="1" i="1" dirty="0" smtClean="0"/>
              <a:t> усложняется в связи с тем, что естественное разложение различных материалов требует определенного времени</a:t>
            </a:r>
            <a:endParaRPr lang="ru-RU" i="1" dirty="0"/>
          </a:p>
        </p:txBody>
      </p:sp>
      <p:pic>
        <p:nvPicPr>
          <p:cNvPr id="5" name="Picture 4" descr="Sasha_04 cop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6" l="1674" r="99163">
                        <a14:foregroundMark x1="38494" y1="12655" x2="17573" y2="8933"/>
                        <a14:foregroundMark x1="15900" y1="8189" x2="58577" y2="248"/>
                        <a14:foregroundMark x1="60251" y1="1985" x2="65690" y2="15881"/>
                        <a14:backgroundMark x1="32218" y1="12159" x2="36402" y2="0"/>
                        <a14:backgroundMark x1="38075" y1="3226" x2="58996" y2="0"/>
                        <a14:backgroundMark x1="29707" y1="11414" x2="32218" y2="3970"/>
                        <a14:backgroundMark x1="28033" y1="10918" x2="23431" y2="4715"/>
                        <a14:backgroundMark x1="23013" y1="9677" x2="15900" y2="7692"/>
                        <a14:backgroundMark x1="15900" y1="7692" x2="21339" y2="6700"/>
                        <a14:backgroundMark x1="19247" y1="7444" x2="33054" y2="4963"/>
                        <a14:backgroundMark x1="29707" y1="11414" x2="16736" y2="8437"/>
                        <a14:backgroundMark x1="52720" y1="1737" x2="48117" y2="4715"/>
                        <a14:backgroundMark x1="46444" y1="4715" x2="37238" y2="2730"/>
                        <a14:backgroundMark x1="46444" y1="4218" x2="44770" y2="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9759"/>
            <a:ext cx="1800200" cy="30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2912288" y="949759"/>
            <a:ext cx="2592387" cy="474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60001"/>
                </a:srgbClr>
              </a:gs>
              <a:gs pos="50000">
                <a:srgbClr val="CC0000">
                  <a:gamma/>
                  <a:tint val="22353"/>
                  <a:invGamma/>
                </a:srgbClr>
              </a:gs>
              <a:gs pos="100000">
                <a:srgbClr val="CC0000">
                  <a:alpha val="60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 dirty="0">
                <a:latin typeface="Verdana" pitchFamily="34" charset="0"/>
              </a:rPr>
              <a:t>Бумага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5832500" y="959419"/>
            <a:ext cx="2592388" cy="474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0"/>
                </a:srgbClr>
              </a:gs>
              <a:gs pos="50000">
                <a:srgbClr val="CC0000">
                  <a:gamma/>
                  <a:tint val="22353"/>
                  <a:invGamma/>
                </a:srgbClr>
              </a:gs>
              <a:gs pos="100000">
                <a:srgbClr val="CC0000">
                  <a:alpha val="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>
                <a:latin typeface="Verdana" pitchFamily="34" charset="0"/>
              </a:rPr>
              <a:t>от 2 до 10 лет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2912287" y="1514178"/>
            <a:ext cx="2592387" cy="474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60001"/>
                </a:srgbClr>
              </a:gs>
              <a:gs pos="50000">
                <a:srgbClr val="CC0000">
                  <a:gamma/>
                  <a:tint val="22353"/>
                  <a:invGamma/>
                </a:srgbClr>
              </a:gs>
              <a:gs pos="100000">
                <a:srgbClr val="CC0000">
                  <a:alpha val="60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 dirty="0">
                <a:latin typeface="Verdana" pitchFamily="34" charset="0"/>
              </a:rPr>
              <a:t>Консервная банка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5837130" y="1514178"/>
            <a:ext cx="2592388" cy="474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20000"/>
                </a:srgbClr>
              </a:gs>
              <a:gs pos="50000">
                <a:srgbClr val="CC0000">
                  <a:gamma/>
                  <a:tint val="22353"/>
                  <a:invGamma/>
                </a:srgbClr>
              </a:gs>
              <a:gs pos="100000">
                <a:srgbClr val="CC0000">
                  <a:alpha val="20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 dirty="0">
                <a:latin typeface="Verdana" pitchFamily="34" charset="0"/>
              </a:rPr>
              <a:t>90 лет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2886637" y="2132856"/>
            <a:ext cx="2592387" cy="474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60001"/>
                </a:srgbClr>
              </a:gs>
              <a:gs pos="50000">
                <a:srgbClr val="CC0000">
                  <a:gamma/>
                  <a:tint val="22353"/>
                  <a:invGamma/>
                </a:srgbClr>
              </a:gs>
              <a:gs pos="100000">
                <a:srgbClr val="CC0000">
                  <a:alpha val="60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 dirty="0">
                <a:latin typeface="Verdana" pitchFamily="34" charset="0"/>
              </a:rPr>
              <a:t>Фильтр от сигареты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2907350" y="2778606"/>
            <a:ext cx="2592387" cy="474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60001"/>
                </a:srgbClr>
              </a:gs>
              <a:gs pos="50000">
                <a:srgbClr val="CC0000">
                  <a:gamma/>
                  <a:tint val="22353"/>
                  <a:invGamma/>
                </a:srgbClr>
              </a:gs>
              <a:gs pos="100000">
                <a:srgbClr val="CC0000">
                  <a:alpha val="60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 dirty="0">
                <a:latin typeface="Verdana" pitchFamily="34" charset="0"/>
              </a:rPr>
              <a:t>Полиэтиленовый</a:t>
            </a:r>
            <a:br>
              <a:rPr lang="ru-RU" altLang="ru-RU" sz="1600" b="1" dirty="0">
                <a:latin typeface="Verdana" pitchFamily="34" charset="0"/>
              </a:rPr>
            </a:br>
            <a:r>
              <a:rPr lang="ru-RU" altLang="ru-RU" sz="1600" b="1" dirty="0">
                <a:latin typeface="Verdana" pitchFamily="34" charset="0"/>
              </a:rPr>
              <a:t>пакет</a:t>
            </a: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2886637" y="3359803"/>
            <a:ext cx="2592387" cy="474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60001"/>
                </a:srgbClr>
              </a:gs>
              <a:gs pos="50000">
                <a:srgbClr val="CC0000">
                  <a:gamma/>
                  <a:tint val="22353"/>
                  <a:invGamma/>
                </a:srgbClr>
              </a:gs>
              <a:gs pos="100000">
                <a:srgbClr val="CC0000">
                  <a:alpha val="60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 dirty="0">
                <a:latin typeface="Verdana" pitchFamily="34" charset="0"/>
              </a:rPr>
              <a:t>Стекло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5830535" y="2132856"/>
            <a:ext cx="2592388" cy="474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39999"/>
                </a:srgbClr>
              </a:gs>
              <a:gs pos="50000">
                <a:srgbClr val="CC0000">
                  <a:gamma/>
                  <a:tint val="22353"/>
                  <a:invGamma/>
                </a:srgbClr>
              </a:gs>
              <a:gs pos="100000">
                <a:srgbClr val="CC0000">
                  <a:alpha val="39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 dirty="0">
                <a:latin typeface="Verdana" pitchFamily="34" charset="0"/>
              </a:rPr>
              <a:t>100 лет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800950" y="2778606"/>
            <a:ext cx="2592388" cy="474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60001"/>
                </a:srgbClr>
              </a:gs>
              <a:gs pos="50000">
                <a:srgbClr val="CC0000">
                  <a:gamma/>
                  <a:tint val="22353"/>
                  <a:invGamma/>
                </a:srgbClr>
              </a:gs>
              <a:gs pos="100000">
                <a:srgbClr val="CC0000">
                  <a:alpha val="60001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 dirty="0">
                <a:latin typeface="Verdana" pitchFamily="34" charset="0"/>
              </a:rPr>
              <a:t>200 лет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5837130" y="3359803"/>
            <a:ext cx="2592388" cy="474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50000">
                <a:srgbClr val="CC0000">
                  <a:gamma/>
                  <a:tint val="22353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>
                <a:latin typeface="Verdana" pitchFamily="34" charset="0"/>
              </a:rPr>
              <a:t>1000 лет</a:t>
            </a:r>
          </a:p>
        </p:txBody>
      </p:sp>
      <p:pic>
        <p:nvPicPr>
          <p:cNvPr id="19" name="Picture 2" descr="Картинка 80 из 78708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5930" y="4911831"/>
            <a:ext cx="2520280" cy="232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Выноска-облако 19"/>
          <p:cNvSpPr>
            <a:spLocks noChangeArrowheads="1"/>
          </p:cNvSpPr>
          <p:nvPr/>
        </p:nvSpPr>
        <p:spPr bwMode="auto">
          <a:xfrm>
            <a:off x="3936" y="3977246"/>
            <a:ext cx="7704856" cy="1983606"/>
          </a:xfrm>
          <a:prstGeom prst="cloudCallout">
            <a:avLst>
              <a:gd name="adj1" fmla="val -22296"/>
              <a:gd name="adj2" fmla="val 99102"/>
            </a:avLst>
          </a:prstGeom>
          <a:solidFill>
            <a:srgbClr val="EBF1DE"/>
          </a:solidFill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Мусор содержит вредные вещества для здоровья человека и окружающей среды. Наиболее опасным для человека является стекло, особенно битое. Оно ничем не растворяется и может пролежать в земле 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тысячу лет.</a:t>
            </a:r>
            <a:endParaRPr lang="ru-RU" sz="1600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тилизация твердых бытовых отход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4"/>
          <a:stretch/>
        </p:blipFill>
        <p:spPr bwMode="auto">
          <a:xfrm>
            <a:off x="5004048" y="3620318"/>
            <a:ext cx="4012728" cy="3194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Твёрдые бытовые отходы</a:t>
            </a:r>
            <a:r>
              <a:rPr lang="ru-RU" dirty="0"/>
              <a:t> (</a:t>
            </a:r>
            <a:r>
              <a:rPr lang="ru-RU" dirty="0">
                <a:solidFill>
                  <a:srgbClr val="FF0000"/>
                </a:solidFill>
              </a:rPr>
              <a:t>ТБО</a:t>
            </a:r>
            <a:r>
              <a:rPr lang="ru-RU" dirty="0"/>
              <a:t>, </a:t>
            </a:r>
            <a:r>
              <a:rPr lang="ru-RU" dirty="0">
                <a:solidFill>
                  <a:srgbClr val="FF0000"/>
                </a:solidFill>
              </a:rPr>
              <a:t>бытовой мусор</a:t>
            </a:r>
            <a:r>
              <a:rPr lang="ru-RU" dirty="0"/>
              <a:t>) — непригодные для дальнейшего использования пищевые продукты и предметы быта или товары, потерявшие потребительские свойства, наибольшая часть отходов потребления.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97" y="1074682"/>
            <a:ext cx="4248472" cy="241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В состав </a:t>
            </a:r>
            <a:r>
              <a:rPr lang="ru-RU" b="1" dirty="0">
                <a:solidFill>
                  <a:srgbClr val="FF0000"/>
                </a:solidFill>
              </a:rPr>
              <a:t>ТБО</a:t>
            </a:r>
            <a:r>
              <a:rPr lang="ru-RU" b="1" dirty="0"/>
              <a:t> входят следующие виды важных отходов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✔ </a:t>
            </a:r>
            <a:r>
              <a:rPr lang="ru-RU" dirty="0" smtClean="0"/>
              <a:t>бумага </a:t>
            </a:r>
            <a:r>
              <a:rPr lang="ru-RU" dirty="0"/>
              <a:t>(картон</a:t>
            </a:r>
            <a:r>
              <a:rPr lang="ru-RU" dirty="0" smtClean="0"/>
              <a:t>);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✔ </a:t>
            </a:r>
            <a:r>
              <a:rPr lang="ru-RU" dirty="0" smtClean="0"/>
              <a:t>крупногабаритные </a:t>
            </a:r>
            <a:r>
              <a:rPr lang="ru-RU" dirty="0"/>
              <a:t>материалы;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✔ </a:t>
            </a:r>
            <a:r>
              <a:rPr lang="ru-RU" dirty="0" smtClean="0"/>
              <a:t>пищевые </a:t>
            </a:r>
            <a:r>
              <a:rPr lang="ru-RU" dirty="0"/>
              <a:t>(органические) отходы;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✔ </a:t>
            </a:r>
            <a:r>
              <a:rPr lang="ru-RU" dirty="0" smtClean="0"/>
              <a:t>пластик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✔ </a:t>
            </a:r>
            <a:r>
              <a:rPr lang="ru-RU" dirty="0" smtClean="0"/>
              <a:t>металлы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✔ </a:t>
            </a:r>
            <a:r>
              <a:rPr lang="ru-RU" dirty="0" smtClean="0"/>
              <a:t>резина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✔ </a:t>
            </a:r>
            <a:r>
              <a:rPr lang="ru-RU" dirty="0" smtClean="0"/>
              <a:t>кожа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✔ </a:t>
            </a:r>
            <a:r>
              <a:rPr lang="ru-RU" dirty="0" smtClean="0"/>
              <a:t>текстиль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✔ </a:t>
            </a:r>
            <a:r>
              <a:rPr lang="ru-RU" dirty="0" smtClean="0"/>
              <a:t>стекло</a:t>
            </a:r>
            <a:r>
              <a:rPr lang="ru-RU" dirty="0"/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✔ </a:t>
            </a:r>
            <a:r>
              <a:rPr lang="ru-RU" dirty="0" smtClean="0"/>
              <a:t>дерево </a:t>
            </a:r>
            <a:r>
              <a:rPr lang="ru-RU" dirty="0"/>
              <a:t>и прочие.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587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Способы переработки </a:t>
            </a:r>
            <a:r>
              <a:rPr lang="ru-RU" sz="4000" dirty="0" smtClean="0">
                <a:solidFill>
                  <a:srgbClr val="FF0000"/>
                </a:solidFill>
              </a:rPr>
              <a:t>ТБО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2335" y="980728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1.Захоронение</a:t>
            </a:r>
            <a:endParaRPr lang="ru-RU" dirty="0"/>
          </a:p>
        </p:txBody>
      </p:sp>
      <p:pic>
        <p:nvPicPr>
          <p:cNvPr id="6" name="Picture 7" descr="E:\трактор на свал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7" y="1350060"/>
            <a:ext cx="30718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4128" y="980728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2.Сжигание</a:t>
            </a:r>
            <a:endParaRPr lang="ru-RU" dirty="0"/>
          </a:p>
        </p:txBody>
      </p:sp>
      <p:pic>
        <p:nvPicPr>
          <p:cNvPr id="8" name="Picture 4" descr="E:\сжигание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449359"/>
            <a:ext cx="37147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8968" y="3677987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3.Сортировка и                                   переработка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Картинки по запросу сортировка тб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4348556" cy="20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08104" y="38164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</a:t>
            </a:r>
            <a:r>
              <a:rPr lang="ru-RU" dirty="0" smtClean="0"/>
              <a:t>.Пресовка ТБО</a:t>
            </a:r>
          </a:p>
          <a:p>
            <a:endParaRPr lang="ru-RU" dirty="0"/>
          </a:p>
        </p:txBody>
      </p:sp>
      <p:pic>
        <p:nvPicPr>
          <p:cNvPr id="5124" name="Picture 4" descr="Прессование бытовых отход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68" y="4160039"/>
            <a:ext cx="3507680" cy="23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В </a:t>
            </a:r>
            <a:r>
              <a:rPr lang="ru-RU" dirty="0">
                <a:solidFill>
                  <a:srgbClr val="FF0000"/>
                </a:solidFill>
              </a:rPr>
              <a:t>Саранске</a:t>
            </a:r>
            <a:r>
              <a:rPr lang="ru-RU" dirty="0"/>
              <a:t> – столице </a:t>
            </a:r>
            <a:r>
              <a:rPr lang="ru-RU" dirty="0">
                <a:solidFill>
                  <a:srgbClr val="FF0000"/>
                </a:solidFill>
              </a:rPr>
              <a:t>Республики </a:t>
            </a:r>
            <a:r>
              <a:rPr lang="ru-RU" dirty="0">
                <a:solidFill>
                  <a:schemeClr val="accent6"/>
                </a:solidFill>
              </a:rPr>
              <a:t>Мордовия</a:t>
            </a:r>
            <a:r>
              <a:rPr lang="ru-RU" dirty="0"/>
              <a:t> организована система раздельного сбора отходов на всех контейнерных площадках многоквартирных домов. Основным оператором по обращению с отходами в Саранске является немецкая компания </a:t>
            </a:r>
            <a:r>
              <a:rPr lang="ru-RU" dirty="0">
                <a:solidFill>
                  <a:srgbClr val="FF0000"/>
                </a:solidFill>
              </a:rPr>
              <a:t>РЕМОНДИС</a:t>
            </a:r>
            <a:r>
              <a:rPr lang="ru-RU" dirty="0"/>
              <a:t>. Компания </a:t>
            </a:r>
            <a:r>
              <a:rPr lang="ru-RU" dirty="0">
                <a:solidFill>
                  <a:srgbClr val="FF0000"/>
                </a:solidFill>
              </a:rPr>
              <a:t>РЕМОНДИС</a:t>
            </a:r>
            <a:r>
              <a:rPr lang="ru-RU" dirty="0"/>
              <a:t> обеспечивает ежедневно санитарную очистку города от отходов: вывоз ТБО, ежедневный вывоз крупногабаритных отходов, зачистку контейнерных площадок, раздельный сбор вторичного сырья. </a:t>
            </a:r>
          </a:p>
        </p:txBody>
      </p:sp>
      <p:pic>
        <p:nvPicPr>
          <p:cNvPr id="6146" name="Picture 2" descr="Картинки по запросу ремондис в саран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1988840"/>
            <a:ext cx="3389299" cy="225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ремондис в саранс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20066"/>
            <a:ext cx="3745693" cy="23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ремондис в саранск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6" y="1754326"/>
            <a:ext cx="3283742" cy="218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ремондис в саранс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4404345"/>
            <a:ext cx="3355776" cy="22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914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Ремондис</a:t>
            </a:r>
            <a:r>
              <a:rPr lang="ru-RU" dirty="0" smtClean="0"/>
              <a:t> также проводит </a:t>
            </a:r>
            <a:r>
              <a:rPr lang="ru-RU" dirty="0"/>
              <a:t>просветительскую работу с населением о необходимости раздельного сбора</a:t>
            </a:r>
            <a:r>
              <a:rPr lang="ru-RU" dirty="0" smtClean="0"/>
              <a:t>, занимается  </a:t>
            </a:r>
            <a:r>
              <a:rPr lang="ru-RU" dirty="0"/>
              <a:t>экологическое воспитание школьников. </a:t>
            </a:r>
            <a:r>
              <a:rPr lang="ru-RU" dirty="0" smtClean="0"/>
              <a:t>Раздельный </a:t>
            </a:r>
            <a:r>
              <a:rPr lang="ru-RU" dirty="0"/>
              <a:t>сбор </a:t>
            </a:r>
            <a:r>
              <a:rPr lang="ru-RU" dirty="0" smtClean="0"/>
              <a:t>отходов </a:t>
            </a:r>
            <a:r>
              <a:rPr lang="ru-RU" dirty="0"/>
              <a:t>способствует сбережению природных ресурсов, сокращению объёма отходов на захоронение на полигоне, уменьшает негативное влияние отходов на окружающую среду: атмосферу, почву, грунтовые воды.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35" y="4437112"/>
            <a:ext cx="398101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326"/>
            <a:ext cx="3885504" cy="224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Картинки по запросу ремондис школь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8" y="4154084"/>
            <a:ext cx="3467740" cy="259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Картинки по запросу ремондис школьн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4707"/>
            <a:ext cx="3672407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Город </a:t>
            </a:r>
            <a:r>
              <a:rPr lang="ru-RU" dirty="0" smtClean="0">
                <a:solidFill>
                  <a:srgbClr val="FF0000"/>
                </a:solidFill>
              </a:rPr>
              <a:t>Саранск</a:t>
            </a:r>
            <a:r>
              <a:rPr lang="ru-RU" dirty="0" smtClean="0"/>
              <a:t> 6 раз становился призером Всероссийского конкурса «Самый чистый и благоустроенный город России». Свой вклад в чистоту улиц, скверов   и аллей родного города вносят учащиеся общеобразовательных школ, участвуя в субботниках по уборке территорий города Саранск, сборе макулатуры,  принимающие участие в экологических акциях и проектах.  </a:t>
            </a:r>
            <a:endParaRPr lang="ru-RU" dirty="0"/>
          </a:p>
        </p:txBody>
      </p:sp>
      <p:pic>
        <p:nvPicPr>
          <p:cNvPr id="5" name="Picture 2" descr="C:\Documents and Settings\235905\Рабочий стол\01_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260" y="1506178"/>
            <a:ext cx="3082283" cy="2311712"/>
          </a:xfrm>
          <a:prstGeom prst="rect">
            <a:avLst/>
          </a:prstGeom>
          <a:noFill/>
        </p:spPr>
      </p:pic>
      <p:pic>
        <p:nvPicPr>
          <p:cNvPr id="6" name="Picture 2" descr="C:\Documents and Settings\235905\Рабочий стол\p9_dere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4319979"/>
            <a:ext cx="2880320" cy="2160240"/>
          </a:xfrm>
          <a:prstGeom prst="rect">
            <a:avLst/>
          </a:prstGeom>
          <a:noFill/>
        </p:spPr>
      </p:pic>
      <p:pic>
        <p:nvPicPr>
          <p:cNvPr id="8194" name="Picture 2" descr="Картинки по запросу сбор макулатуры в школ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9" y="1524110"/>
            <a:ext cx="2824251" cy="212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уборка города детьми саранс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51502"/>
            <a:ext cx="3335778" cy="25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</TotalTime>
  <Words>438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Артем</cp:lastModifiedBy>
  <cp:revision>13</cp:revision>
  <dcterms:created xsi:type="dcterms:W3CDTF">2017-04-09T16:28:10Z</dcterms:created>
  <dcterms:modified xsi:type="dcterms:W3CDTF">2017-04-09T19:40:05Z</dcterms:modified>
</cp:coreProperties>
</file>